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9" r:id="rId4"/>
    <p:sldId id="257" r:id="rId5"/>
    <p:sldId id="258" r:id="rId6"/>
  </p:sldIdLst>
  <p:sldSz cx="18288000" cy="10287000"/>
  <p:notesSz cx="6858000" cy="9144000"/>
  <p:embeddedFontLst>
    <p:embeddedFont>
      <p:font typeface="Gill Sans Medium" panose="020B0604020202020204" charset="0"/>
      <p:regular r:id="rId7"/>
    </p:embeddedFont>
    <p:embeddedFont>
      <p:font typeface="Gill Sans Ultra-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E0568EA5-6EAB-87E4-BE73-7D4AA9D0C33D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74" r="-2131" b="-266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26FC9AE-0078-3AD7-165C-86C0427F777E}"/>
              </a:ext>
            </a:extLst>
          </p:cNvPr>
          <p:cNvSpPr/>
          <p:nvPr userDrawn="1"/>
        </p:nvSpPr>
        <p:spPr>
          <a:xfrm flipH="1" flipV="1">
            <a:off x="14757087" y="-2441480"/>
            <a:ext cx="5900406" cy="5610750"/>
          </a:xfrm>
          <a:custGeom>
            <a:avLst/>
            <a:gdLst/>
            <a:ahLst/>
            <a:cxnLst/>
            <a:rect l="l" t="t" r="r" b="b"/>
            <a:pathLst>
              <a:path w="5900406" h="5610750">
                <a:moveTo>
                  <a:pt x="5900406" y="5610749"/>
                </a:moveTo>
                <a:lnTo>
                  <a:pt x="0" y="5610749"/>
                </a:lnTo>
                <a:lnTo>
                  <a:pt x="0" y="0"/>
                </a:lnTo>
                <a:lnTo>
                  <a:pt x="5900406" y="0"/>
                </a:lnTo>
                <a:lnTo>
                  <a:pt x="5900406" y="56107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A23EC2D8-6CD8-FB42-0672-37ACC893B5B6}"/>
              </a:ext>
            </a:extLst>
          </p:cNvPr>
          <p:cNvSpPr/>
          <p:nvPr userDrawn="1"/>
        </p:nvSpPr>
        <p:spPr>
          <a:xfrm rot="398328" flipH="1" flipV="1">
            <a:off x="-1163363" y="7503207"/>
            <a:ext cx="4139870" cy="3936640"/>
          </a:xfrm>
          <a:custGeom>
            <a:avLst/>
            <a:gdLst/>
            <a:ahLst/>
            <a:cxnLst/>
            <a:rect l="l" t="t" r="r" b="b"/>
            <a:pathLst>
              <a:path w="4139870" h="3936640">
                <a:moveTo>
                  <a:pt x="4139870" y="3936640"/>
                </a:moveTo>
                <a:lnTo>
                  <a:pt x="0" y="3936640"/>
                </a:lnTo>
                <a:lnTo>
                  <a:pt x="0" y="0"/>
                </a:lnTo>
                <a:lnTo>
                  <a:pt x="4139870" y="0"/>
                </a:lnTo>
                <a:lnTo>
                  <a:pt x="4139870" y="393664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20200ED-C4A5-67BE-2FD3-7314664185DF}"/>
              </a:ext>
            </a:extLst>
          </p:cNvPr>
          <p:cNvSpPr/>
          <p:nvPr userDrawn="1"/>
        </p:nvSpPr>
        <p:spPr>
          <a:xfrm flipH="1" flipV="1">
            <a:off x="13572341" y="7086887"/>
            <a:ext cx="5900406" cy="5610750"/>
          </a:xfrm>
          <a:custGeom>
            <a:avLst/>
            <a:gdLst/>
            <a:ahLst/>
            <a:cxnLst/>
            <a:rect l="l" t="t" r="r" b="b"/>
            <a:pathLst>
              <a:path w="5900406" h="5610750">
                <a:moveTo>
                  <a:pt x="5900406" y="5610749"/>
                </a:moveTo>
                <a:lnTo>
                  <a:pt x="0" y="5610749"/>
                </a:lnTo>
                <a:lnTo>
                  <a:pt x="0" y="0"/>
                </a:lnTo>
                <a:lnTo>
                  <a:pt x="5900406" y="0"/>
                </a:lnTo>
                <a:lnTo>
                  <a:pt x="5900406" y="56107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E7BDCF6C-A88D-A241-B25B-5C01AED7A329}"/>
              </a:ext>
            </a:extLst>
          </p:cNvPr>
          <p:cNvSpPr/>
          <p:nvPr userDrawn="1"/>
        </p:nvSpPr>
        <p:spPr>
          <a:xfrm flipH="1" flipV="1">
            <a:off x="-1708095" y="-2460965"/>
            <a:ext cx="5900406" cy="5610750"/>
          </a:xfrm>
          <a:custGeom>
            <a:avLst/>
            <a:gdLst/>
            <a:ahLst/>
            <a:cxnLst/>
            <a:rect l="l" t="t" r="r" b="b"/>
            <a:pathLst>
              <a:path w="5900406" h="5610750">
                <a:moveTo>
                  <a:pt x="5900406" y="5610750"/>
                </a:moveTo>
                <a:lnTo>
                  <a:pt x="0" y="5610750"/>
                </a:lnTo>
                <a:lnTo>
                  <a:pt x="0" y="0"/>
                </a:lnTo>
                <a:lnTo>
                  <a:pt x="5900406" y="0"/>
                </a:lnTo>
                <a:lnTo>
                  <a:pt x="5900406" y="561075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6636AE08-B6A9-6B04-6C7C-937CDE752CDA}"/>
              </a:ext>
            </a:extLst>
          </p:cNvPr>
          <p:cNvSpPr/>
          <p:nvPr userDrawn="1"/>
        </p:nvSpPr>
        <p:spPr>
          <a:xfrm flipH="1" flipV="1">
            <a:off x="13328333" y="-15942"/>
            <a:ext cx="4364784" cy="2333175"/>
          </a:xfrm>
          <a:custGeom>
            <a:avLst/>
            <a:gdLst/>
            <a:ahLst/>
            <a:cxnLst/>
            <a:rect l="l" t="t" r="r" b="b"/>
            <a:pathLst>
              <a:path w="4364784" h="2333175">
                <a:moveTo>
                  <a:pt x="4364784" y="2333175"/>
                </a:moveTo>
                <a:lnTo>
                  <a:pt x="0" y="2333175"/>
                </a:lnTo>
                <a:lnTo>
                  <a:pt x="0" y="0"/>
                </a:lnTo>
                <a:lnTo>
                  <a:pt x="4364784" y="0"/>
                </a:lnTo>
                <a:lnTo>
                  <a:pt x="4364784" y="233317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F552FC55-8C61-E253-3217-9EBE65E1C859}"/>
              </a:ext>
            </a:extLst>
          </p:cNvPr>
          <p:cNvSpPr/>
          <p:nvPr userDrawn="1"/>
        </p:nvSpPr>
        <p:spPr>
          <a:xfrm rot="-10547659" flipH="1" flipV="1">
            <a:off x="1526339" y="8509590"/>
            <a:ext cx="4208292" cy="2249523"/>
          </a:xfrm>
          <a:custGeom>
            <a:avLst/>
            <a:gdLst/>
            <a:ahLst/>
            <a:cxnLst/>
            <a:rect l="l" t="t" r="r" b="b"/>
            <a:pathLst>
              <a:path w="4208292" h="2249523">
                <a:moveTo>
                  <a:pt x="4208292" y="2249523"/>
                </a:moveTo>
                <a:lnTo>
                  <a:pt x="0" y="2249523"/>
                </a:lnTo>
                <a:lnTo>
                  <a:pt x="0" y="0"/>
                </a:lnTo>
                <a:lnTo>
                  <a:pt x="4208292" y="0"/>
                </a:lnTo>
                <a:lnTo>
                  <a:pt x="4208292" y="224952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BF8BE475-E0B0-E6B3-24EB-C07A10BCFB4A}"/>
              </a:ext>
            </a:extLst>
          </p:cNvPr>
          <p:cNvSpPr/>
          <p:nvPr userDrawn="1"/>
        </p:nvSpPr>
        <p:spPr>
          <a:xfrm>
            <a:off x="7016913" y="1323705"/>
            <a:ext cx="3974584" cy="1081418"/>
          </a:xfrm>
          <a:custGeom>
            <a:avLst/>
            <a:gdLst/>
            <a:ahLst/>
            <a:cxnLst/>
            <a:rect l="l" t="t" r="r" b="b"/>
            <a:pathLst>
              <a:path w="3974584" h="1081418">
                <a:moveTo>
                  <a:pt x="0" y="0"/>
                </a:moveTo>
                <a:lnTo>
                  <a:pt x="3974584" y="0"/>
                </a:lnTo>
                <a:lnTo>
                  <a:pt x="3974584" y="1081418"/>
                </a:lnTo>
                <a:lnTo>
                  <a:pt x="0" y="10814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6264885F-CD4E-EF65-5CAD-C132AC2491F3}"/>
              </a:ext>
            </a:extLst>
          </p:cNvPr>
          <p:cNvSpPr txBox="1"/>
          <p:nvPr userDrawn="1"/>
        </p:nvSpPr>
        <p:spPr>
          <a:xfrm>
            <a:off x="4085830" y="3131135"/>
            <a:ext cx="9836751" cy="1843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5688" spc="409" dirty="0">
                <a:solidFill>
                  <a:srgbClr val="FFFFFF"/>
                </a:solidFill>
                <a:latin typeface="Gill Sans Ultra-Bold"/>
              </a:rPr>
              <a:t>The Future of Engineering Education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0969E42E-A4B8-6753-759B-5FF493ED1311}"/>
              </a:ext>
            </a:extLst>
          </p:cNvPr>
          <p:cNvSpPr txBox="1"/>
          <p:nvPr userDrawn="1"/>
        </p:nvSpPr>
        <p:spPr>
          <a:xfrm>
            <a:off x="4633032" y="6255498"/>
            <a:ext cx="9083270" cy="1397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4"/>
              </a:lnSpc>
            </a:pPr>
            <a:r>
              <a:rPr lang="en-US" sz="3846" spc="84" dirty="0">
                <a:solidFill>
                  <a:srgbClr val="FFFFFF"/>
                </a:solidFill>
                <a:latin typeface="Gill Sans Ultra-Bold"/>
              </a:rPr>
              <a:t>June 23 - 26 </a:t>
            </a:r>
          </a:p>
          <a:p>
            <a:pPr algn="ctr">
              <a:lnSpc>
                <a:spcPts val="5384"/>
              </a:lnSpc>
            </a:pPr>
            <a:r>
              <a:rPr lang="en-US" sz="3846" spc="84" dirty="0">
                <a:solidFill>
                  <a:srgbClr val="FFFFFF"/>
                </a:solidFill>
                <a:latin typeface="Gill Sans Medium"/>
              </a:rPr>
              <a:t>Oregon Convention Center, Portland, OR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D40F7A6C-CF7C-8911-9E39-624BCD6CB18A}"/>
              </a:ext>
            </a:extLst>
          </p:cNvPr>
          <p:cNvSpPr txBox="1"/>
          <p:nvPr userDrawn="1"/>
        </p:nvSpPr>
        <p:spPr>
          <a:xfrm>
            <a:off x="4426752" y="4851047"/>
            <a:ext cx="9495828" cy="59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7"/>
              </a:lnSpc>
            </a:pPr>
            <a:r>
              <a:rPr lang="en-US" sz="3083" spc="894">
                <a:solidFill>
                  <a:srgbClr val="FFFFFF"/>
                </a:solidFill>
                <a:latin typeface="Gill Sans Medium"/>
              </a:rPr>
              <a:t>2024 ASEE Annual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D6E04401-5839-56B4-6E66-C9F63553AC56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74" r="-2131" b="-266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D1DD80BD-C514-CB06-8239-23487A54B13D}"/>
              </a:ext>
            </a:extLst>
          </p:cNvPr>
          <p:cNvSpPr/>
          <p:nvPr userDrawn="1"/>
        </p:nvSpPr>
        <p:spPr>
          <a:xfrm rot="-5635268" flipH="1" flipV="1">
            <a:off x="-1839501" y="3509368"/>
            <a:ext cx="4364784" cy="2333175"/>
          </a:xfrm>
          <a:custGeom>
            <a:avLst/>
            <a:gdLst/>
            <a:ahLst/>
            <a:cxnLst/>
            <a:rect l="l" t="t" r="r" b="b"/>
            <a:pathLst>
              <a:path w="4364784" h="2333175">
                <a:moveTo>
                  <a:pt x="4364784" y="2333176"/>
                </a:moveTo>
                <a:lnTo>
                  <a:pt x="0" y="2333176"/>
                </a:lnTo>
                <a:lnTo>
                  <a:pt x="0" y="0"/>
                </a:lnTo>
                <a:lnTo>
                  <a:pt x="4364784" y="0"/>
                </a:lnTo>
                <a:lnTo>
                  <a:pt x="4364784" y="233317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5C9D7A9E-0A75-C096-8F7B-946928DFA2B3}"/>
              </a:ext>
            </a:extLst>
          </p:cNvPr>
          <p:cNvSpPr/>
          <p:nvPr userDrawn="1"/>
        </p:nvSpPr>
        <p:spPr>
          <a:xfrm rot="-10547659" flipH="1" flipV="1">
            <a:off x="15647766" y="8133538"/>
            <a:ext cx="4208292" cy="2249523"/>
          </a:xfrm>
          <a:custGeom>
            <a:avLst/>
            <a:gdLst/>
            <a:ahLst/>
            <a:cxnLst/>
            <a:rect l="l" t="t" r="r" b="b"/>
            <a:pathLst>
              <a:path w="4208292" h="2249523">
                <a:moveTo>
                  <a:pt x="4208292" y="2249524"/>
                </a:moveTo>
                <a:lnTo>
                  <a:pt x="0" y="2249524"/>
                </a:lnTo>
                <a:lnTo>
                  <a:pt x="0" y="0"/>
                </a:lnTo>
                <a:lnTo>
                  <a:pt x="4208292" y="0"/>
                </a:lnTo>
                <a:lnTo>
                  <a:pt x="4208292" y="224952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18923BD2-E4F8-F027-6E11-52ED45E5D80D}"/>
              </a:ext>
            </a:extLst>
          </p:cNvPr>
          <p:cNvGrpSpPr/>
          <p:nvPr userDrawn="1"/>
        </p:nvGrpSpPr>
        <p:grpSpPr>
          <a:xfrm>
            <a:off x="1028700" y="1424072"/>
            <a:ext cx="8115300" cy="7834228"/>
            <a:chOff x="0" y="0"/>
            <a:chExt cx="2137363" cy="2063336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D373C73-DEAD-91B3-5D56-B52EEA70BC4C}"/>
                </a:ext>
              </a:extLst>
            </p:cNvPr>
            <p:cNvSpPr/>
            <p:nvPr/>
          </p:nvSpPr>
          <p:spPr>
            <a:xfrm>
              <a:off x="0" y="0"/>
              <a:ext cx="2137363" cy="2063336"/>
            </a:xfrm>
            <a:custGeom>
              <a:avLst/>
              <a:gdLst/>
              <a:ahLst/>
              <a:cxnLst/>
              <a:rect l="l" t="t" r="r" b="b"/>
              <a:pathLst>
                <a:path w="2137363" h="2063336">
                  <a:moveTo>
                    <a:pt x="0" y="0"/>
                  </a:moveTo>
                  <a:lnTo>
                    <a:pt x="2137363" y="0"/>
                  </a:lnTo>
                  <a:lnTo>
                    <a:pt x="2137363" y="2063336"/>
                  </a:lnTo>
                  <a:lnTo>
                    <a:pt x="0" y="20633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F442D347-0ED1-ED21-CA85-97359BAC409A}"/>
                </a:ext>
              </a:extLst>
            </p:cNvPr>
            <p:cNvSpPr txBox="1"/>
            <p:nvPr/>
          </p:nvSpPr>
          <p:spPr>
            <a:xfrm>
              <a:off x="0" y="-47625"/>
              <a:ext cx="2137363" cy="211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16D5BFDD-056D-A534-F836-4713FB09E956}"/>
              </a:ext>
            </a:extLst>
          </p:cNvPr>
          <p:cNvGrpSpPr/>
          <p:nvPr userDrawn="1"/>
        </p:nvGrpSpPr>
        <p:grpSpPr>
          <a:xfrm>
            <a:off x="9480746" y="1424072"/>
            <a:ext cx="7778554" cy="7834228"/>
            <a:chOff x="0" y="0"/>
            <a:chExt cx="2048673" cy="2063336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1AC584A-0F55-B49A-18AA-49F4BE4B0D3C}"/>
                </a:ext>
              </a:extLst>
            </p:cNvPr>
            <p:cNvSpPr/>
            <p:nvPr/>
          </p:nvSpPr>
          <p:spPr>
            <a:xfrm>
              <a:off x="0" y="0"/>
              <a:ext cx="2048673" cy="2063336"/>
            </a:xfrm>
            <a:custGeom>
              <a:avLst/>
              <a:gdLst/>
              <a:ahLst/>
              <a:cxnLst/>
              <a:rect l="l" t="t" r="r" b="b"/>
              <a:pathLst>
                <a:path w="2048673" h="2063336">
                  <a:moveTo>
                    <a:pt x="0" y="0"/>
                  </a:moveTo>
                  <a:lnTo>
                    <a:pt x="2048673" y="0"/>
                  </a:lnTo>
                  <a:lnTo>
                    <a:pt x="2048673" y="2063336"/>
                  </a:lnTo>
                  <a:lnTo>
                    <a:pt x="0" y="20633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01B1E941-509B-CF33-8998-4C23EF30B61C}"/>
                </a:ext>
              </a:extLst>
            </p:cNvPr>
            <p:cNvSpPr txBox="1"/>
            <p:nvPr/>
          </p:nvSpPr>
          <p:spPr>
            <a:xfrm>
              <a:off x="0" y="-47625"/>
              <a:ext cx="2048673" cy="211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1">
            <a:extLst>
              <a:ext uri="{FF2B5EF4-FFF2-40B4-BE49-F238E27FC236}">
                <a16:creationId xmlns:a16="http://schemas.microsoft.com/office/drawing/2014/main" id="{DBBD5D71-59AE-F6EF-6777-5A9D05724072}"/>
              </a:ext>
            </a:extLst>
          </p:cNvPr>
          <p:cNvSpPr txBox="1"/>
          <p:nvPr userDrawn="1"/>
        </p:nvSpPr>
        <p:spPr>
          <a:xfrm>
            <a:off x="1667472" y="528553"/>
            <a:ext cx="14953056" cy="895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2"/>
              </a:lnSpc>
            </a:pPr>
            <a:r>
              <a:rPr lang="en-US" sz="5201" spc="374">
                <a:solidFill>
                  <a:srgbClr val="FFFFFF"/>
                </a:solidFill>
                <a:latin typeface="Gill Sans Ultra-Bold"/>
              </a:rPr>
              <a:t>The Future of Engineering Education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08104F8E-52A3-B1A5-9A14-B5BD5691EA92}"/>
              </a:ext>
            </a:extLst>
          </p:cNvPr>
          <p:cNvSpPr txBox="1"/>
          <p:nvPr userDrawn="1"/>
        </p:nvSpPr>
        <p:spPr>
          <a:xfrm>
            <a:off x="4396086" y="9415052"/>
            <a:ext cx="9495828" cy="59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7"/>
              </a:lnSpc>
            </a:pPr>
            <a:r>
              <a:rPr lang="en-US" sz="3083" spc="894">
                <a:solidFill>
                  <a:srgbClr val="FFFFFF"/>
                </a:solidFill>
                <a:latin typeface="Gill Sans Medium"/>
              </a:rPr>
              <a:t>2024 ASEE Annual Conference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E1F0A46-3C18-E789-F70E-E909A8B72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7472" y="1857431"/>
            <a:ext cx="6784574" cy="5614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A079AED-00DD-4D7C-B6A1-B502BD469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530" y="3167856"/>
            <a:ext cx="6784573" cy="4185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438C230-A278-0FAE-B75F-03B2BF985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2700" y="1818283"/>
            <a:ext cx="64478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0A1BB4B-FAB8-3C2C-EB8A-5B60F4C1A6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07957" y="3275129"/>
            <a:ext cx="6369513" cy="38495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4B3532D9-AFC4-B5D7-C1D1-BA60399BBCE1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74" r="-2131" b="-266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E6E0105D-99CC-42C7-9F34-C781CA4753B7}"/>
              </a:ext>
            </a:extLst>
          </p:cNvPr>
          <p:cNvSpPr/>
          <p:nvPr userDrawn="1"/>
        </p:nvSpPr>
        <p:spPr>
          <a:xfrm>
            <a:off x="1028700" y="528651"/>
            <a:ext cx="1837851" cy="500049"/>
          </a:xfrm>
          <a:custGeom>
            <a:avLst/>
            <a:gdLst/>
            <a:ahLst/>
            <a:cxnLst/>
            <a:rect l="l" t="t" r="r" b="b"/>
            <a:pathLst>
              <a:path w="1837851" h="500049">
                <a:moveTo>
                  <a:pt x="0" y="0"/>
                </a:moveTo>
                <a:lnTo>
                  <a:pt x="1837851" y="0"/>
                </a:lnTo>
                <a:lnTo>
                  <a:pt x="1837851" y="500049"/>
                </a:lnTo>
                <a:lnTo>
                  <a:pt x="0" y="5000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204BC648-8D75-31AF-D65E-5962548DBFA7}"/>
              </a:ext>
            </a:extLst>
          </p:cNvPr>
          <p:cNvSpPr/>
          <p:nvPr userDrawn="1"/>
        </p:nvSpPr>
        <p:spPr>
          <a:xfrm flipH="1" flipV="1">
            <a:off x="14525942" y="-137888"/>
            <a:ext cx="4364784" cy="2333175"/>
          </a:xfrm>
          <a:custGeom>
            <a:avLst/>
            <a:gdLst/>
            <a:ahLst/>
            <a:cxnLst/>
            <a:rect l="l" t="t" r="r" b="b"/>
            <a:pathLst>
              <a:path w="4364784" h="2333175">
                <a:moveTo>
                  <a:pt x="4364784" y="2333176"/>
                </a:moveTo>
                <a:lnTo>
                  <a:pt x="0" y="2333176"/>
                </a:lnTo>
                <a:lnTo>
                  <a:pt x="0" y="0"/>
                </a:lnTo>
                <a:lnTo>
                  <a:pt x="4364784" y="0"/>
                </a:lnTo>
                <a:lnTo>
                  <a:pt x="4364784" y="23331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20A7968C-53B0-728E-72EE-6D80CB581658}"/>
              </a:ext>
            </a:extLst>
          </p:cNvPr>
          <p:cNvSpPr/>
          <p:nvPr userDrawn="1"/>
        </p:nvSpPr>
        <p:spPr>
          <a:xfrm rot="-10547659" flipH="1" flipV="1">
            <a:off x="-437568" y="8647477"/>
            <a:ext cx="4208292" cy="2249523"/>
          </a:xfrm>
          <a:custGeom>
            <a:avLst/>
            <a:gdLst/>
            <a:ahLst/>
            <a:cxnLst/>
            <a:rect l="l" t="t" r="r" b="b"/>
            <a:pathLst>
              <a:path w="4208292" h="2249523">
                <a:moveTo>
                  <a:pt x="4208292" y="2249524"/>
                </a:moveTo>
                <a:lnTo>
                  <a:pt x="0" y="2249524"/>
                </a:lnTo>
                <a:lnTo>
                  <a:pt x="0" y="0"/>
                </a:lnTo>
                <a:lnTo>
                  <a:pt x="4208292" y="0"/>
                </a:lnTo>
                <a:lnTo>
                  <a:pt x="4208292" y="224952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A519344E-F3CF-A78D-C4E5-E46069179516}"/>
              </a:ext>
            </a:extLst>
          </p:cNvPr>
          <p:cNvGrpSpPr/>
          <p:nvPr userDrawn="1"/>
        </p:nvGrpSpPr>
        <p:grpSpPr>
          <a:xfrm>
            <a:off x="1028700" y="1246912"/>
            <a:ext cx="16230600" cy="8011388"/>
            <a:chOff x="0" y="0"/>
            <a:chExt cx="4274726" cy="2109995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DE4DD8A-2D4A-4943-B590-84B328298E01}"/>
                </a:ext>
              </a:extLst>
            </p:cNvPr>
            <p:cNvSpPr/>
            <p:nvPr/>
          </p:nvSpPr>
          <p:spPr>
            <a:xfrm>
              <a:off x="0" y="0"/>
              <a:ext cx="4274726" cy="2109995"/>
            </a:xfrm>
            <a:custGeom>
              <a:avLst/>
              <a:gdLst/>
              <a:ahLst/>
              <a:cxnLst/>
              <a:rect l="l" t="t" r="r" b="b"/>
              <a:pathLst>
                <a:path w="4274726" h="2109995">
                  <a:moveTo>
                    <a:pt x="0" y="0"/>
                  </a:moveTo>
                  <a:lnTo>
                    <a:pt x="4274726" y="0"/>
                  </a:lnTo>
                  <a:lnTo>
                    <a:pt x="4274726" y="2109995"/>
                  </a:lnTo>
                  <a:lnTo>
                    <a:pt x="0" y="21099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A56EF3AD-AFB4-6505-A667-5D51E1EB116A}"/>
                </a:ext>
              </a:extLst>
            </p:cNvPr>
            <p:cNvSpPr txBox="1"/>
            <p:nvPr/>
          </p:nvSpPr>
          <p:spPr>
            <a:xfrm>
              <a:off x="0" y="-47625"/>
              <a:ext cx="4274726" cy="2157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9">
            <a:extLst>
              <a:ext uri="{FF2B5EF4-FFF2-40B4-BE49-F238E27FC236}">
                <a16:creationId xmlns:a16="http://schemas.microsoft.com/office/drawing/2014/main" id="{DF254189-069E-EFE3-A632-D5AD4DA7295B}"/>
              </a:ext>
            </a:extLst>
          </p:cNvPr>
          <p:cNvSpPr txBox="1"/>
          <p:nvPr userDrawn="1"/>
        </p:nvSpPr>
        <p:spPr>
          <a:xfrm>
            <a:off x="7763472" y="9415052"/>
            <a:ext cx="9495828" cy="588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17"/>
              </a:lnSpc>
            </a:pPr>
            <a:r>
              <a:rPr lang="en-US" sz="3083" spc="894">
                <a:solidFill>
                  <a:srgbClr val="FFFFFF"/>
                </a:solidFill>
                <a:latin typeface="Gill Sans Medium"/>
              </a:rPr>
              <a:t>2024 ASEE Annual Conference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605BD01-2E4B-EC9D-EB4F-D43545A95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9228" y="2598859"/>
            <a:ext cx="7832273" cy="7974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84CA7D2-AB93-6417-179F-D2EB1682E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04582" y="3592428"/>
            <a:ext cx="7737143" cy="47986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EF7EED-6FEC-8904-14F4-B041069D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28" y="1355730"/>
            <a:ext cx="805957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F6ED47E1-38F9-4B71-8CB9-DB020712A77C}"/>
              </a:ext>
            </a:extLst>
          </p:cNvPr>
          <p:cNvSpPr/>
          <p:nvPr userDrawn="1"/>
        </p:nvSpPr>
        <p:spPr>
          <a:xfrm>
            <a:off x="-1558670" y="-965823"/>
            <a:ext cx="20150461" cy="10186737"/>
          </a:xfrm>
          <a:custGeom>
            <a:avLst/>
            <a:gdLst/>
            <a:ahLst/>
            <a:cxnLst/>
            <a:rect l="l" t="t" r="r" b="b"/>
            <a:pathLst>
              <a:path w="20150461" h="10186737">
                <a:moveTo>
                  <a:pt x="0" y="0"/>
                </a:moveTo>
                <a:lnTo>
                  <a:pt x="20150461" y="0"/>
                </a:lnTo>
                <a:lnTo>
                  <a:pt x="20150461" y="10186737"/>
                </a:lnTo>
                <a:lnTo>
                  <a:pt x="0" y="101867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950" b="-109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C51FE67A-85FB-6341-34FC-7A273F29A261}"/>
              </a:ext>
            </a:extLst>
          </p:cNvPr>
          <p:cNvSpPr/>
          <p:nvPr userDrawn="1"/>
        </p:nvSpPr>
        <p:spPr>
          <a:xfrm>
            <a:off x="1028700" y="528651"/>
            <a:ext cx="1837851" cy="500049"/>
          </a:xfrm>
          <a:custGeom>
            <a:avLst/>
            <a:gdLst/>
            <a:ahLst/>
            <a:cxnLst/>
            <a:rect l="l" t="t" r="r" b="b"/>
            <a:pathLst>
              <a:path w="1837851" h="500049">
                <a:moveTo>
                  <a:pt x="0" y="0"/>
                </a:moveTo>
                <a:lnTo>
                  <a:pt x="1837851" y="0"/>
                </a:lnTo>
                <a:lnTo>
                  <a:pt x="1837851" y="500049"/>
                </a:lnTo>
                <a:lnTo>
                  <a:pt x="0" y="5000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5D4C5194-3348-D989-E078-06A2326C0AA8}"/>
              </a:ext>
            </a:extLst>
          </p:cNvPr>
          <p:cNvSpPr/>
          <p:nvPr userDrawn="1"/>
        </p:nvSpPr>
        <p:spPr>
          <a:xfrm flipH="1" flipV="1">
            <a:off x="14375868" y="-935630"/>
            <a:ext cx="4364784" cy="2333175"/>
          </a:xfrm>
          <a:custGeom>
            <a:avLst/>
            <a:gdLst/>
            <a:ahLst/>
            <a:cxnLst/>
            <a:rect l="l" t="t" r="r" b="b"/>
            <a:pathLst>
              <a:path w="4364784" h="2333175">
                <a:moveTo>
                  <a:pt x="4364784" y="2333176"/>
                </a:moveTo>
                <a:lnTo>
                  <a:pt x="0" y="2333176"/>
                </a:lnTo>
                <a:lnTo>
                  <a:pt x="0" y="0"/>
                </a:lnTo>
                <a:lnTo>
                  <a:pt x="4364784" y="0"/>
                </a:lnTo>
                <a:lnTo>
                  <a:pt x="4364784" y="23331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DA00068D-52B4-04B9-BC1A-931F8F9AAFBF}"/>
              </a:ext>
            </a:extLst>
          </p:cNvPr>
          <p:cNvGrpSpPr/>
          <p:nvPr userDrawn="1"/>
        </p:nvGrpSpPr>
        <p:grpSpPr>
          <a:xfrm>
            <a:off x="-1558669" y="1246912"/>
            <a:ext cx="20303870" cy="8291965"/>
            <a:chOff x="0" y="0"/>
            <a:chExt cx="5530888" cy="2183892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27159AC-7EDD-5F17-7609-7DC80C1D728D}"/>
                </a:ext>
              </a:extLst>
            </p:cNvPr>
            <p:cNvSpPr/>
            <p:nvPr/>
          </p:nvSpPr>
          <p:spPr>
            <a:xfrm>
              <a:off x="0" y="0"/>
              <a:ext cx="5530888" cy="2183892"/>
            </a:xfrm>
            <a:custGeom>
              <a:avLst/>
              <a:gdLst/>
              <a:ahLst/>
              <a:cxnLst/>
              <a:rect l="l" t="t" r="r" b="b"/>
              <a:pathLst>
                <a:path w="5530888" h="2183892">
                  <a:moveTo>
                    <a:pt x="0" y="0"/>
                  </a:moveTo>
                  <a:lnTo>
                    <a:pt x="5530888" y="0"/>
                  </a:lnTo>
                  <a:lnTo>
                    <a:pt x="5530888" y="2183892"/>
                  </a:lnTo>
                  <a:lnTo>
                    <a:pt x="0" y="21838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10F93536-80C8-5563-4BFB-7F3CB618C021}"/>
                </a:ext>
              </a:extLst>
            </p:cNvPr>
            <p:cNvSpPr txBox="1"/>
            <p:nvPr/>
          </p:nvSpPr>
          <p:spPr>
            <a:xfrm>
              <a:off x="0" y="-47625"/>
              <a:ext cx="5530888" cy="2231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8">
            <a:extLst>
              <a:ext uri="{FF2B5EF4-FFF2-40B4-BE49-F238E27FC236}">
                <a16:creationId xmlns:a16="http://schemas.microsoft.com/office/drawing/2014/main" id="{7E2C88F1-4C7A-B6D1-B65A-D708FEA4A277}"/>
              </a:ext>
            </a:extLst>
          </p:cNvPr>
          <p:cNvSpPr txBox="1"/>
          <p:nvPr userDrawn="1"/>
        </p:nvSpPr>
        <p:spPr>
          <a:xfrm>
            <a:off x="7763472" y="9134475"/>
            <a:ext cx="9495828" cy="588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17"/>
              </a:lnSpc>
            </a:pPr>
            <a:r>
              <a:rPr lang="en-US" sz="3083" spc="894">
                <a:solidFill>
                  <a:srgbClr val="060644"/>
                </a:solidFill>
                <a:latin typeface="Gill Sans Medium"/>
              </a:rPr>
              <a:t>2024 ASEE Annual Conference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803C866-AF20-F9E5-A670-D4C66BAA7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449510" y="3375062"/>
            <a:ext cx="7832273" cy="7974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0491C3C-04ED-495A-ABCA-A22234B73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434156" y="4368631"/>
            <a:ext cx="7737143" cy="47986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E69773-4C02-E29F-AA52-F5C9F5FD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9510" y="2131933"/>
            <a:ext cx="805957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theme" Target="../theme/theme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74" r="-2131" b="-266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3"/>
          <p:cNvSpPr/>
          <p:nvPr userDrawn="1"/>
        </p:nvSpPr>
        <p:spPr>
          <a:xfrm flipH="1" flipV="1">
            <a:off x="14757087" y="-2441480"/>
            <a:ext cx="5900406" cy="5610750"/>
          </a:xfrm>
          <a:custGeom>
            <a:avLst/>
            <a:gdLst/>
            <a:ahLst/>
            <a:cxnLst/>
            <a:rect l="l" t="t" r="r" b="b"/>
            <a:pathLst>
              <a:path w="5900406" h="5610750">
                <a:moveTo>
                  <a:pt x="5900406" y="5610749"/>
                </a:moveTo>
                <a:lnTo>
                  <a:pt x="0" y="5610749"/>
                </a:lnTo>
                <a:lnTo>
                  <a:pt x="0" y="0"/>
                </a:lnTo>
                <a:lnTo>
                  <a:pt x="5900406" y="0"/>
                </a:lnTo>
                <a:lnTo>
                  <a:pt x="5900406" y="56107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4"/>
          <p:cNvSpPr/>
          <p:nvPr userDrawn="1"/>
        </p:nvSpPr>
        <p:spPr>
          <a:xfrm rot="398328" flipH="1" flipV="1">
            <a:off x="-1163363" y="7503207"/>
            <a:ext cx="4139870" cy="3936640"/>
          </a:xfrm>
          <a:custGeom>
            <a:avLst/>
            <a:gdLst/>
            <a:ahLst/>
            <a:cxnLst/>
            <a:rect l="l" t="t" r="r" b="b"/>
            <a:pathLst>
              <a:path w="4139870" h="3936640">
                <a:moveTo>
                  <a:pt x="4139870" y="3936640"/>
                </a:moveTo>
                <a:lnTo>
                  <a:pt x="0" y="3936640"/>
                </a:lnTo>
                <a:lnTo>
                  <a:pt x="0" y="0"/>
                </a:lnTo>
                <a:lnTo>
                  <a:pt x="4139870" y="0"/>
                </a:lnTo>
                <a:lnTo>
                  <a:pt x="4139870" y="393664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5"/>
          <p:cNvSpPr/>
          <p:nvPr userDrawn="1"/>
        </p:nvSpPr>
        <p:spPr>
          <a:xfrm flipH="1" flipV="1">
            <a:off x="13572341" y="7086887"/>
            <a:ext cx="5900406" cy="5610750"/>
          </a:xfrm>
          <a:custGeom>
            <a:avLst/>
            <a:gdLst/>
            <a:ahLst/>
            <a:cxnLst/>
            <a:rect l="l" t="t" r="r" b="b"/>
            <a:pathLst>
              <a:path w="5900406" h="5610750">
                <a:moveTo>
                  <a:pt x="5900406" y="5610749"/>
                </a:moveTo>
                <a:lnTo>
                  <a:pt x="0" y="5610749"/>
                </a:lnTo>
                <a:lnTo>
                  <a:pt x="0" y="0"/>
                </a:lnTo>
                <a:lnTo>
                  <a:pt x="5900406" y="0"/>
                </a:lnTo>
                <a:lnTo>
                  <a:pt x="5900406" y="56107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6"/>
          <p:cNvSpPr/>
          <p:nvPr userDrawn="1"/>
        </p:nvSpPr>
        <p:spPr>
          <a:xfrm flipH="1" flipV="1">
            <a:off x="-1708095" y="-2460965"/>
            <a:ext cx="5900406" cy="5610750"/>
          </a:xfrm>
          <a:custGeom>
            <a:avLst/>
            <a:gdLst/>
            <a:ahLst/>
            <a:cxnLst/>
            <a:rect l="l" t="t" r="r" b="b"/>
            <a:pathLst>
              <a:path w="5900406" h="5610750">
                <a:moveTo>
                  <a:pt x="5900406" y="5610750"/>
                </a:moveTo>
                <a:lnTo>
                  <a:pt x="0" y="5610750"/>
                </a:lnTo>
                <a:lnTo>
                  <a:pt x="0" y="0"/>
                </a:lnTo>
                <a:lnTo>
                  <a:pt x="5900406" y="0"/>
                </a:lnTo>
                <a:lnTo>
                  <a:pt x="5900406" y="561075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7"/>
          <p:cNvSpPr/>
          <p:nvPr userDrawn="1"/>
        </p:nvSpPr>
        <p:spPr>
          <a:xfrm flipH="1" flipV="1">
            <a:off x="13328333" y="-15942"/>
            <a:ext cx="4364784" cy="2333175"/>
          </a:xfrm>
          <a:custGeom>
            <a:avLst/>
            <a:gdLst/>
            <a:ahLst/>
            <a:cxnLst/>
            <a:rect l="l" t="t" r="r" b="b"/>
            <a:pathLst>
              <a:path w="4364784" h="2333175">
                <a:moveTo>
                  <a:pt x="4364784" y="2333175"/>
                </a:moveTo>
                <a:lnTo>
                  <a:pt x="0" y="2333175"/>
                </a:lnTo>
                <a:lnTo>
                  <a:pt x="0" y="0"/>
                </a:lnTo>
                <a:lnTo>
                  <a:pt x="4364784" y="0"/>
                </a:lnTo>
                <a:lnTo>
                  <a:pt x="4364784" y="233317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8"/>
          <p:cNvSpPr/>
          <p:nvPr userDrawn="1"/>
        </p:nvSpPr>
        <p:spPr>
          <a:xfrm rot="-10547659" flipH="1" flipV="1">
            <a:off x="1526339" y="8509590"/>
            <a:ext cx="4208292" cy="2249523"/>
          </a:xfrm>
          <a:custGeom>
            <a:avLst/>
            <a:gdLst/>
            <a:ahLst/>
            <a:cxnLst/>
            <a:rect l="l" t="t" r="r" b="b"/>
            <a:pathLst>
              <a:path w="4208292" h="2249523">
                <a:moveTo>
                  <a:pt x="4208292" y="2249523"/>
                </a:moveTo>
                <a:lnTo>
                  <a:pt x="0" y="2249523"/>
                </a:lnTo>
                <a:lnTo>
                  <a:pt x="0" y="0"/>
                </a:lnTo>
                <a:lnTo>
                  <a:pt x="4208292" y="0"/>
                </a:lnTo>
                <a:lnTo>
                  <a:pt x="4208292" y="224952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9"/>
          <p:cNvSpPr/>
          <p:nvPr userDrawn="1"/>
        </p:nvSpPr>
        <p:spPr>
          <a:xfrm>
            <a:off x="7016913" y="1323705"/>
            <a:ext cx="3974584" cy="1081418"/>
          </a:xfrm>
          <a:custGeom>
            <a:avLst/>
            <a:gdLst/>
            <a:ahLst/>
            <a:cxnLst/>
            <a:rect l="l" t="t" r="r" b="b"/>
            <a:pathLst>
              <a:path w="3974584" h="1081418">
                <a:moveTo>
                  <a:pt x="0" y="0"/>
                </a:moveTo>
                <a:lnTo>
                  <a:pt x="3974584" y="0"/>
                </a:lnTo>
                <a:lnTo>
                  <a:pt x="3974584" y="1081418"/>
                </a:lnTo>
                <a:lnTo>
                  <a:pt x="0" y="10814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0"/>
          <p:cNvSpPr txBox="1"/>
          <p:nvPr userDrawn="1"/>
        </p:nvSpPr>
        <p:spPr>
          <a:xfrm>
            <a:off x="4085830" y="3131135"/>
            <a:ext cx="9836751" cy="1843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5688" spc="409" dirty="0">
                <a:solidFill>
                  <a:srgbClr val="FFFFFF"/>
                </a:solidFill>
                <a:latin typeface="Gill Sans Ultra-Bold"/>
              </a:rPr>
              <a:t>The Future of Engineering Education</a:t>
            </a:r>
          </a:p>
        </p:txBody>
      </p:sp>
      <p:sp>
        <p:nvSpPr>
          <p:cNvPr id="16" name="TextBox 11"/>
          <p:cNvSpPr txBox="1"/>
          <p:nvPr userDrawn="1"/>
        </p:nvSpPr>
        <p:spPr>
          <a:xfrm>
            <a:off x="4633032" y="6255498"/>
            <a:ext cx="9083270" cy="1397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4"/>
              </a:lnSpc>
            </a:pPr>
            <a:r>
              <a:rPr lang="en-US" sz="3846" spc="84" dirty="0">
                <a:solidFill>
                  <a:srgbClr val="FFFFFF"/>
                </a:solidFill>
                <a:latin typeface="Gill Sans Ultra-Bold"/>
              </a:rPr>
              <a:t>June 23 - 26 </a:t>
            </a:r>
          </a:p>
          <a:p>
            <a:pPr algn="ctr">
              <a:lnSpc>
                <a:spcPts val="5384"/>
              </a:lnSpc>
            </a:pPr>
            <a:r>
              <a:rPr lang="en-US" sz="3846" spc="84" dirty="0">
                <a:solidFill>
                  <a:srgbClr val="FFFFFF"/>
                </a:solidFill>
                <a:latin typeface="Gill Sans Medium"/>
              </a:rPr>
              <a:t>Oregon Convention Center, Portland, OR</a:t>
            </a:r>
          </a:p>
        </p:txBody>
      </p:sp>
      <p:sp>
        <p:nvSpPr>
          <p:cNvPr id="17" name="TextBox 12"/>
          <p:cNvSpPr txBox="1"/>
          <p:nvPr userDrawn="1"/>
        </p:nvSpPr>
        <p:spPr>
          <a:xfrm>
            <a:off x="4426752" y="4851047"/>
            <a:ext cx="9495828" cy="59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7"/>
              </a:lnSpc>
            </a:pPr>
            <a:r>
              <a:rPr lang="en-US" sz="3083" spc="894">
                <a:solidFill>
                  <a:srgbClr val="FFFFFF"/>
                </a:solidFill>
                <a:latin typeface="Gill Sans Medium"/>
              </a:rPr>
              <a:t>2024 ASEE Annual Conference</a:t>
            </a:r>
          </a:p>
        </p:txBody>
      </p:sp>
    </p:spTree>
    <p:extLst>
      <p:ext uri="{BB962C8B-B14F-4D97-AF65-F5344CB8AC3E}">
        <p14:creationId xmlns:p14="http://schemas.microsoft.com/office/powerpoint/2010/main" val="135292186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77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B263A5-7EAD-5A5F-352E-049EF2FA1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3105AD-09CF-9267-44A0-0E68AB14BD2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265421-DBC7-6EC9-A8EA-BCC91C58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F9F62E-C4C1-069C-32E0-EEC1CF283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58099-0191-174E-7DCB-C8E26C5F31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EFEB5-8B3C-2530-0B1C-764C1F6BA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DCAD2A-4178-74E5-43C7-B95EF0C2E7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1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E0965C-C50D-A9D4-AE6E-D668776280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799B44-193A-D4B4-927A-3AE041060C8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EE850C-4305-4BB3-C8DA-8C60258C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9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Gill Sans Ultra-Bold</vt:lpstr>
      <vt:lpstr>Arial</vt:lpstr>
      <vt:lpstr>Gill Sans Medium</vt:lpstr>
      <vt:lpstr>Calibri</vt:lpstr>
      <vt:lpstr>Aptos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Yellow Vintage Camp Site Logo (Presentation)</dc:title>
  <dc:creator>Nicola Nittoli</dc:creator>
  <cp:lastModifiedBy>Nicola Nittoli</cp:lastModifiedBy>
  <cp:revision>3</cp:revision>
  <dcterms:created xsi:type="dcterms:W3CDTF">2006-08-16T00:00:00Z</dcterms:created>
  <dcterms:modified xsi:type="dcterms:W3CDTF">2024-05-06T01:58:52Z</dcterms:modified>
  <dc:identifier>DAGEMjoLAhk</dc:identifier>
</cp:coreProperties>
</file>